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32" r:id="rId3"/>
    <p:sldId id="288" r:id="rId4"/>
    <p:sldId id="260" r:id="rId5"/>
    <p:sldId id="333" r:id="rId6"/>
    <p:sldId id="334" r:id="rId7"/>
    <p:sldId id="335" r:id="rId8"/>
    <p:sldId id="336" r:id="rId9"/>
    <p:sldId id="337" r:id="rId10"/>
    <p:sldId id="338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 showGuides="1">
      <p:cViewPr varScale="1">
        <p:scale>
          <a:sx n="94" d="100"/>
          <a:sy n="94" d="100"/>
        </p:scale>
        <p:origin x="120" y="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45317-BBFE-4F0C-9317-B3AECEC546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Division Rule for Exponents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25D714-6D5D-46F5-9521-7F9626C858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</a:t>
            </a:r>
          </a:p>
        </p:txBody>
      </p:sp>
    </p:spTree>
    <p:extLst>
      <p:ext uri="{BB962C8B-B14F-4D97-AF65-F5344CB8AC3E}">
        <p14:creationId xmlns:p14="http://schemas.microsoft.com/office/powerpoint/2010/main" val="173032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7</a:t>
            </a:r>
            <a:endParaRPr lang="en-US" sz="7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552448" y="2285220"/>
                <a:ext cx="3907791" cy="2504989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7200" i="1" smtClean="0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7200" b="0" i="1" smtClean="0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7200" b="0" i="1" smtClean="0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7200" i="1" smtClean="0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7200" b="0" i="1" smtClean="0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7200" b="0" i="1" smtClean="0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sup>
                          </m:sSup>
                        </m:num>
                        <m:den>
                          <m:r>
                            <a:rPr lang="en-US" sz="7200" b="0" i="1" smtClean="0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7200" b="0" i="1" smtClean="0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𝑦𝑧</m:t>
                              </m:r>
                            </m:e>
                            <m:sup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7200" dirty="0"/>
              </a:p>
              <a:p>
                <a:pPr>
                  <a:buNone/>
                </a:pPr>
                <a:endParaRPr lang="en-US" sz="7200" dirty="0"/>
              </a:p>
              <a:p>
                <a:pPr>
                  <a:buNone/>
                </a:pPr>
                <a:endParaRPr lang="en-US" sz="7200" dirty="0"/>
              </a:p>
              <a:p>
                <a:pPr>
                  <a:buNone/>
                </a:pPr>
                <a:endParaRPr lang="en-US" sz="44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552448" y="2285220"/>
                <a:ext cx="3907791" cy="2504989"/>
              </a:xfrm>
              <a:blipFill>
                <a:blip r:embed="rId2"/>
                <a:stretch>
                  <a:fillRect t="-1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8983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282786" y="60267"/>
            <a:ext cx="3626427" cy="974148"/>
          </a:xfrm>
        </p:spPr>
        <p:txBody>
          <a:bodyPr>
            <a:normAutofit/>
          </a:bodyPr>
          <a:lstStyle/>
          <a:p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81940" y="1214119"/>
                <a:ext cx="11910060" cy="4199545"/>
              </a:xfrm>
            </p:spPr>
            <p:txBody>
              <a:bodyPr numCol="2">
                <a:noAutofit/>
              </a:bodyPr>
              <a:lstStyle/>
              <a:p>
                <a:pPr marL="596646" indent="-514350">
                  <a:buAutoNum type="arabicPeriod"/>
                </a:pPr>
                <a:r>
                  <a:rPr lang="en-US" sz="4400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𝟓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4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</m:oMath>
                </a14:m>
                <a:endParaRPr lang="en-US" sz="4400" b="1" dirty="0"/>
              </a:p>
              <a:p>
                <a:pPr marL="596646" indent="-514350">
                  <a:buAutoNum type="arabicPeriod"/>
                </a:pPr>
                <a:endParaRPr lang="en-US" sz="4400" b="1" dirty="0"/>
              </a:p>
              <a:p>
                <a:pPr marL="596646" indent="-514350">
                  <a:buAutoNum type="arabicPeriod"/>
                </a:pPr>
                <a:r>
                  <a:rPr lang="en-US" sz="4400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p>
                        </m:sSup>
                        <m:sSup>
                          <m:sSupPr>
                            <m:ctrlPr>
                              <a:rPr lang="en-US" sz="4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  <m:sup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𝟓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4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𝒃</m:t>
                        </m:r>
                      </m:den>
                    </m:f>
                  </m:oMath>
                </a14:m>
                <a:endParaRPr lang="en-US" sz="4400" b="1" dirty="0"/>
              </a:p>
              <a:p>
                <a:pPr marL="596646" indent="-514350">
                  <a:buAutoNum type="arabicPeriod"/>
                </a:pPr>
                <a:endParaRPr lang="en-US" sz="4400" b="1" dirty="0"/>
              </a:p>
              <a:p>
                <a:pPr marL="596646" indent="-514350">
                  <a:buAutoNum type="arabicPeriod"/>
                </a:pPr>
                <a:r>
                  <a:rPr lang="en-US" sz="4400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𝟏𝟎</m:t>
                        </m:r>
                        <m:sSup>
                          <m:sSupPr>
                            <m:ctrlPr>
                              <a:rPr lang="en-US" sz="4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𝟖</m:t>
                            </m:r>
                          </m:sup>
                        </m:sSup>
                        <m:sSup>
                          <m:sSupPr>
                            <m:ctrlPr>
                              <a:rPr lang="en-US" sz="4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4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𝒚</m:t>
                        </m:r>
                      </m:den>
                    </m:f>
                  </m:oMath>
                </a14:m>
                <a:endParaRPr lang="en-US" sz="4400" b="1" dirty="0"/>
              </a:p>
              <a:p>
                <a:pPr marL="596646" indent="-514350">
                  <a:buAutoNum type="arabicPeriod"/>
                </a:pPr>
                <a:r>
                  <a:rPr lang="en-US" sz="4400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𝟏𝟒</m:t>
                            </m:r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𝒖</m:t>
                            </m:r>
                          </m:e>
                          <m:sup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𝟓</m:t>
                            </m:r>
                          </m:sup>
                        </m:sSup>
                        <m:sSup>
                          <m:sSupPr>
                            <m:ctrlPr>
                              <a:rPr lang="en-US" sz="4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  <m:sup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𝟗</m:t>
                            </m:r>
                          </m:sup>
                        </m:sSup>
                      </m:num>
                      <m:den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𝟕</m:t>
                        </m:r>
                        <m:sSup>
                          <m:sSupPr>
                            <m:ctrlPr>
                              <a:rPr lang="en-US" sz="4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𝒖</m:t>
                            </m:r>
                          </m:e>
                          <m:sup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𝟔</m:t>
                            </m:r>
                          </m:sup>
                        </m:sSup>
                        <m:sSup>
                          <m:sSupPr>
                            <m:ctrlPr>
                              <a:rPr lang="en-US" sz="4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  <m:sup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𝟕</m:t>
                            </m:r>
                          </m:sup>
                        </m:sSup>
                      </m:den>
                    </m:f>
                  </m:oMath>
                </a14:m>
                <a:endParaRPr lang="en-US" sz="4400" b="1" dirty="0"/>
              </a:p>
              <a:p>
                <a:pPr marL="596646" indent="-514350">
                  <a:buAutoNum type="arabicPeriod"/>
                </a:pPr>
                <a:endParaRPr lang="en-US" sz="4400" b="1" dirty="0"/>
              </a:p>
              <a:p>
                <a:pPr marL="596646" indent="-514350">
                  <a:buAutoNum type="arabicPeriod"/>
                </a:pPr>
                <a:endParaRPr lang="en-US" sz="4400" b="1" dirty="0"/>
              </a:p>
              <a:p>
                <a:pPr marL="596646" indent="-514350">
                  <a:buAutoNum type="arabicPeriod"/>
                </a:pPr>
                <a:r>
                  <a:rPr lang="en-US" sz="4800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8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1" i="1">
                                <a:latin typeface="Cambria Math" panose="02040503050406030204" pitchFamily="18" charset="0"/>
                              </a:rPr>
                              <m:t>𝟏𝟐</m:t>
                            </m:r>
                            <m:r>
                              <a:rPr lang="en-US" sz="4800" b="1" i="1">
                                <a:latin typeface="Cambria Math" panose="02040503050406030204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en-US" sz="4800" b="1" i="1">
                                <a:latin typeface="Cambria Math" panose="02040503050406030204" pitchFamily="18" charset="0"/>
                              </a:rPr>
                              <m:t>𝟖𝟐</m:t>
                            </m:r>
                          </m:sup>
                        </m:sSup>
                        <m:sSup>
                          <m:sSupPr>
                            <m:ctrlPr>
                              <a:rPr lang="en-US" sz="48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1" i="1">
                                <a:latin typeface="Cambria Math" panose="02040503050406030204" pitchFamily="18" charset="0"/>
                              </a:rPr>
                              <m:t>𝒇</m:t>
                            </m:r>
                          </m:e>
                          <m:sup>
                            <m:r>
                              <a:rPr lang="en-US" sz="4800" b="1" i="1">
                                <a:latin typeface="Cambria Math" panose="02040503050406030204" pitchFamily="18" charset="0"/>
                              </a:rPr>
                              <m:t>𝟓𝟏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48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1" i="1">
                                <a:latin typeface="Cambria Math" panose="02040503050406030204" pitchFamily="18" charset="0"/>
                              </a:rPr>
                              <m:t>𝟔</m:t>
                            </m:r>
                            <m:r>
                              <a:rPr lang="en-US" sz="4800" b="1" i="1">
                                <a:latin typeface="Cambria Math" panose="02040503050406030204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en-US" sz="4800" b="1" i="1">
                                <a:latin typeface="Cambria Math" panose="02040503050406030204" pitchFamily="18" charset="0"/>
                              </a:rPr>
                              <m:t>𝟖𝟐</m:t>
                            </m:r>
                          </m:sup>
                        </m:sSup>
                        <m:sSup>
                          <m:sSupPr>
                            <m:ctrlPr>
                              <a:rPr lang="en-US" sz="48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1" i="1">
                                <a:latin typeface="Cambria Math" panose="02040503050406030204" pitchFamily="18" charset="0"/>
                              </a:rPr>
                              <m:t>𝒇</m:t>
                            </m:r>
                          </m:e>
                          <m:sup>
                            <m:r>
                              <a:rPr lang="en-US" sz="4800" b="1" i="1">
                                <a:latin typeface="Cambria Math" panose="02040503050406030204" pitchFamily="18" charset="0"/>
                              </a:rPr>
                              <m:t>𝟓𝟐</m:t>
                            </m:r>
                          </m:sup>
                        </m:sSup>
                      </m:den>
                    </m:f>
                  </m:oMath>
                </a14:m>
                <a:endParaRPr lang="en-US" sz="4800" b="1" dirty="0"/>
              </a:p>
              <a:p>
                <a:pPr marL="825246" indent="-742950">
                  <a:lnSpc>
                    <a:spcPct val="100000"/>
                  </a:lnSpc>
                  <a:buFont typeface="+mj-lt"/>
                  <a:buAutoNum type="arabicPeriod"/>
                </a:pPr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81940" y="1214119"/>
                <a:ext cx="11910060" cy="4199545"/>
              </a:xfrm>
              <a:blipFill>
                <a:blip r:embed="rId2"/>
                <a:stretch>
                  <a:fillRect l="-2201" b="-214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4590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72160"/>
            <a:ext cx="4333240" cy="120396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8202" y="1976120"/>
            <a:ext cx="10576560" cy="3229725"/>
          </a:xfrm>
        </p:spPr>
        <p:txBody>
          <a:bodyPr>
            <a:normAutofit fontScale="92500" lnSpcReduction="10000"/>
          </a:bodyPr>
          <a:lstStyle/>
          <a:p>
            <a:pPr marL="82296" indent="0">
              <a:buClr>
                <a:schemeClr val="tx2"/>
              </a:buClr>
              <a:buNone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apply the division rules of exponents to calculate the quotient of two mathematical terms.</a:t>
            </a:r>
          </a:p>
          <a:p>
            <a:pPr marL="82296" indent="0">
              <a:buClr>
                <a:schemeClr val="tx2"/>
              </a:buClr>
              <a:buNone/>
            </a:pP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2296" indent="0">
              <a:buClr>
                <a:schemeClr val="tx2"/>
              </a:buClr>
              <a:buNone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apply the negative and zero exponent rules to calculate the product of two or three mathematical terms.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14838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550543" y="0"/>
            <a:ext cx="7090913" cy="1062397"/>
          </a:xfrm>
        </p:spPr>
        <p:txBody>
          <a:bodyPr/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Dividing Using Exponents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784224" y="1266970"/>
                <a:ext cx="10623550" cy="4800600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Rule: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6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6600" b="1" i="1" smtClean="0">
                                <a:solidFill>
                                  <a:schemeClr val="tx2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600" b="1" i="1" smtClean="0">
                                <a:solidFill>
                                  <a:schemeClr val="tx2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sz="6600" b="1" i="1" smtClean="0">
                                <a:solidFill>
                                  <a:schemeClr val="tx2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𝒎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6600" b="1" i="1" smtClean="0">
                                <a:solidFill>
                                  <a:schemeClr val="tx2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600" b="1" i="1" smtClean="0">
                                <a:solidFill>
                                  <a:schemeClr val="tx2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sz="6600" b="1" i="1" smtClean="0">
                                <a:solidFill>
                                  <a:schemeClr val="tx2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p>
                        </m:sSup>
                      </m:den>
                    </m:f>
                    <m:r>
                      <a:rPr lang="en-US" sz="6600" b="1" i="1" smtClean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66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66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66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66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66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</m:oMath>
                </a14:m>
                <a:endParaRPr lang="en-US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:endParaRPr lang="en-US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*When the bases are the same, subtract the exponents.</a:t>
                </a:r>
              </a:p>
              <a:p>
                <a:pPr>
                  <a:buNone/>
                </a:pPr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784224" y="1266970"/>
                <a:ext cx="10623550" cy="4800600"/>
              </a:xfrm>
              <a:blipFill>
                <a:blip r:embed="rId2"/>
                <a:stretch>
                  <a:fillRect l="-40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3362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4049683" y="919076"/>
                <a:ext cx="4156365" cy="2167024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4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4049683" y="919076"/>
                <a:ext cx="4156365" cy="2167024"/>
              </a:xfrm>
              <a:blipFill>
                <a:blip r:embed="rId2"/>
                <a:stretch>
                  <a:fillRect t="-563" b="-16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585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4350445" y="1137285"/>
                <a:ext cx="3740727" cy="1855297"/>
              </a:xfrm>
            </p:spPr>
            <p:txBody>
              <a:bodyPr>
                <a:normAutofit fontScale="85000" lnSpcReduction="10000"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4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4350445" y="1137285"/>
                <a:ext cx="3740727" cy="1855297"/>
              </a:xfrm>
              <a:blipFill>
                <a:blip r:embed="rId2"/>
                <a:stretch>
                  <a:fillRect t="-329" b="-9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2347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28154" y="1940242"/>
                <a:ext cx="3907790" cy="2977515"/>
              </a:xfrm>
            </p:spPr>
            <p:txBody>
              <a:bodyPr>
                <a:normAutofit fontScale="92500"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96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96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96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en-US" sz="96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96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96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en-US" sz="96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96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96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en-US" sz="96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96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96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en-US" sz="96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4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28154" y="1940242"/>
                <a:ext cx="3907790" cy="2977515"/>
              </a:xfrm>
              <a:blipFill>
                <a:blip r:embed="rId2"/>
                <a:stretch>
                  <a:fillRect t="-10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5030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581947" y="2033760"/>
                <a:ext cx="2637559" cy="279048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96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9600" i="1">
                                <a:solidFill>
                                  <a:schemeClr val="tx2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9600" i="1">
                                <a:solidFill>
                                  <a:schemeClr val="tx2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p>
                            <m:r>
                              <a:rPr lang="en-US" sz="9600" i="1">
                                <a:solidFill>
                                  <a:schemeClr val="tx2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9600" i="1">
                                <a:solidFill>
                                  <a:schemeClr val="tx2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9600" i="1">
                                <a:solidFill>
                                  <a:schemeClr val="tx2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p>
                            <m:r>
                              <a:rPr lang="en-US" sz="9600" i="1">
                                <a:solidFill>
                                  <a:schemeClr val="tx2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</m:den>
                    </m:f>
                  </m:oMath>
                </a14:m>
                <a:endParaRPr lang="en-US" sz="72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581947" y="2033760"/>
                <a:ext cx="2637559" cy="279048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5166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552448" y="2285220"/>
                <a:ext cx="3907791" cy="2504989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7200" dirty="0"/>
              </a:p>
              <a:p>
                <a:pPr>
                  <a:buNone/>
                </a:pPr>
                <a:endParaRPr lang="en-US" sz="7200" dirty="0"/>
              </a:p>
              <a:p>
                <a:pPr>
                  <a:buNone/>
                </a:pPr>
                <a:endParaRPr lang="en-US" sz="7200" dirty="0"/>
              </a:p>
              <a:p>
                <a:pPr>
                  <a:buNone/>
                </a:pPr>
                <a:endParaRPr lang="en-US" sz="44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552448" y="2285220"/>
                <a:ext cx="3907791" cy="2504989"/>
              </a:xfrm>
              <a:blipFill>
                <a:blip r:embed="rId2"/>
                <a:stretch>
                  <a:fillRect t="-9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9711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6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552448" y="2285220"/>
                <a:ext cx="3907791" cy="2504989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7200" i="1" smtClean="0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7200" b="0" i="1" smtClean="0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8</m:t>
                          </m:r>
                          <m:sSup>
                            <m:sSupPr>
                              <m:ctrlP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7200" b="0" i="1" smtClean="0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7200" b="0" i="1" smtClean="0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7200" b="0" i="1" smtClean="0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7200" i="1">
                                  <a:solidFill>
                                    <a:schemeClr val="tx2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7200" dirty="0"/>
              </a:p>
              <a:p>
                <a:pPr>
                  <a:buNone/>
                </a:pPr>
                <a:endParaRPr lang="en-US" sz="7200" dirty="0"/>
              </a:p>
              <a:p>
                <a:pPr>
                  <a:buNone/>
                </a:pPr>
                <a:endParaRPr lang="en-US" sz="7200" dirty="0"/>
              </a:p>
              <a:p>
                <a:pPr>
                  <a:buNone/>
                </a:pPr>
                <a:endParaRPr lang="en-US" sz="44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552448" y="2285220"/>
                <a:ext cx="3907791" cy="2504989"/>
              </a:xfrm>
              <a:blipFill>
                <a:blip r:embed="rId2"/>
                <a:stretch>
                  <a:fillRect t="-4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273459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41</TotalTime>
  <Words>97</Words>
  <Application>Microsoft Office PowerPoint</Application>
  <PresentationFormat>Widescreen</PresentationFormat>
  <Paragraphs>40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Calibri Light</vt:lpstr>
      <vt:lpstr>Cambria Math</vt:lpstr>
      <vt:lpstr>Retrospect</vt:lpstr>
      <vt:lpstr>Division Rule for Exponents</vt:lpstr>
      <vt:lpstr>Objective</vt:lpstr>
      <vt:lpstr>Dividing Using Exponents</vt:lpstr>
      <vt:lpstr>Example 1</vt:lpstr>
      <vt:lpstr>Example 2</vt:lpstr>
      <vt:lpstr>Example 3</vt:lpstr>
      <vt:lpstr>Example 4</vt:lpstr>
      <vt:lpstr>Example 5</vt:lpstr>
      <vt:lpstr>Example 6</vt:lpstr>
      <vt:lpstr>Example 7</vt:lpstr>
      <vt:lpstr>TRY THESE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Multiplication Rule for Exponents</dc:title>
  <dc:creator>Michael Kuniega</dc:creator>
  <cp:lastModifiedBy>Michael Kuniega</cp:lastModifiedBy>
  <cp:revision>6</cp:revision>
  <dcterms:created xsi:type="dcterms:W3CDTF">2019-10-26T21:37:29Z</dcterms:created>
  <dcterms:modified xsi:type="dcterms:W3CDTF">2019-11-02T18:14:07Z</dcterms:modified>
</cp:coreProperties>
</file>